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63" r:id="rId3"/>
    <p:sldId id="261" r:id="rId4"/>
    <p:sldId id="262" r:id="rId5"/>
    <p:sldId id="260" r:id="rId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4" roundtripDataSignature="AMtx7mhjhEDHPXOJdO4sTprCEJCqid5r4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9FB3F5-1C3F-4423-B45B-F06DC3A4AFE2}" v="1" dt="2022-01-11T21:01:34.8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6"/>
    <p:restoredTop sz="94366" autoAdjust="0"/>
  </p:normalViewPr>
  <p:slideViewPr>
    <p:cSldViewPr snapToGrid="0">
      <p:cViewPr varScale="1">
        <p:scale>
          <a:sx n="103" d="100"/>
          <a:sy n="103" d="100"/>
        </p:scale>
        <p:origin x="1142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14" Type="http://customschemas.google.com/relationships/presentationmetadata" Target="meta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van Prasad Guruprasad" userId="bd2c6275-bdd9-40d9-8ef0-94e6d65aef12" providerId="ADAL" clId="{409FB3F5-1C3F-4423-B45B-F06DC3A4AFE2}"/>
    <pc:docChg chg="undo custSel modSld">
      <pc:chgData name="Pavan Prasad Guruprasad" userId="bd2c6275-bdd9-40d9-8ef0-94e6d65aef12" providerId="ADAL" clId="{409FB3F5-1C3F-4423-B45B-F06DC3A4AFE2}" dt="2022-01-12T15:51:48.943" v="59" actId="20577"/>
      <pc:docMkLst>
        <pc:docMk/>
      </pc:docMkLst>
      <pc:sldChg chg="modSp mod">
        <pc:chgData name="Pavan Prasad Guruprasad" userId="bd2c6275-bdd9-40d9-8ef0-94e6d65aef12" providerId="ADAL" clId="{409FB3F5-1C3F-4423-B45B-F06DC3A4AFE2}" dt="2022-01-11T21:03:52.020" v="32" actId="27636"/>
        <pc:sldMkLst>
          <pc:docMk/>
          <pc:sldMk cId="0" sldId="256"/>
        </pc:sldMkLst>
        <pc:spChg chg="mod">
          <ac:chgData name="Pavan Prasad Guruprasad" userId="bd2c6275-bdd9-40d9-8ef0-94e6d65aef12" providerId="ADAL" clId="{409FB3F5-1C3F-4423-B45B-F06DC3A4AFE2}" dt="2022-01-11T21:00:57.843" v="0" actId="113"/>
          <ac:spMkLst>
            <pc:docMk/>
            <pc:sldMk cId="0" sldId="256"/>
            <ac:spMk id="23" creationId="{00000000-0000-0000-0000-000000000000}"/>
          </ac:spMkLst>
        </pc:spChg>
        <pc:spChg chg="mod">
          <ac:chgData name="Pavan Prasad Guruprasad" userId="bd2c6275-bdd9-40d9-8ef0-94e6d65aef12" providerId="ADAL" clId="{409FB3F5-1C3F-4423-B45B-F06DC3A4AFE2}" dt="2022-01-11T21:03:52.020" v="32" actId="27636"/>
          <ac:spMkLst>
            <pc:docMk/>
            <pc:sldMk cId="0" sldId="256"/>
            <ac:spMk id="24" creationId="{00000000-0000-0000-0000-000000000000}"/>
          </ac:spMkLst>
        </pc:spChg>
      </pc:sldChg>
      <pc:sldChg chg="modSp mod">
        <pc:chgData name="Pavan Prasad Guruprasad" userId="bd2c6275-bdd9-40d9-8ef0-94e6d65aef12" providerId="ADAL" clId="{409FB3F5-1C3F-4423-B45B-F06DC3A4AFE2}" dt="2022-01-12T09:24:10.259" v="56" actId="20577"/>
        <pc:sldMkLst>
          <pc:docMk/>
          <pc:sldMk cId="3573130154" sldId="260"/>
        </pc:sldMkLst>
        <pc:spChg chg="mod">
          <ac:chgData name="Pavan Prasad Guruprasad" userId="bd2c6275-bdd9-40d9-8ef0-94e6d65aef12" providerId="ADAL" clId="{409FB3F5-1C3F-4423-B45B-F06DC3A4AFE2}" dt="2022-01-11T21:01:11.758" v="5" actId="113"/>
          <ac:spMkLst>
            <pc:docMk/>
            <pc:sldMk cId="3573130154" sldId="260"/>
            <ac:spMk id="2" creationId="{431EF034-4C32-7643-BBF8-C0012B32FDCB}"/>
          </ac:spMkLst>
        </pc:spChg>
        <pc:spChg chg="mod">
          <ac:chgData name="Pavan Prasad Guruprasad" userId="bd2c6275-bdd9-40d9-8ef0-94e6d65aef12" providerId="ADAL" clId="{409FB3F5-1C3F-4423-B45B-F06DC3A4AFE2}" dt="2022-01-12T09:24:10.259" v="56" actId="20577"/>
          <ac:spMkLst>
            <pc:docMk/>
            <pc:sldMk cId="3573130154" sldId="260"/>
            <ac:spMk id="3" creationId="{5BFB3D2B-96AB-A14F-9238-11FBE7220001}"/>
          </ac:spMkLst>
        </pc:spChg>
      </pc:sldChg>
      <pc:sldChg chg="modSp mod">
        <pc:chgData name="Pavan Prasad Guruprasad" userId="bd2c6275-bdd9-40d9-8ef0-94e6d65aef12" providerId="ADAL" clId="{409FB3F5-1C3F-4423-B45B-F06DC3A4AFE2}" dt="2022-01-11T21:01:06.488" v="3" actId="113"/>
        <pc:sldMkLst>
          <pc:docMk/>
          <pc:sldMk cId="317246185" sldId="261"/>
        </pc:sldMkLst>
        <pc:spChg chg="mod">
          <ac:chgData name="Pavan Prasad Guruprasad" userId="bd2c6275-bdd9-40d9-8ef0-94e6d65aef12" providerId="ADAL" clId="{409FB3F5-1C3F-4423-B45B-F06DC3A4AFE2}" dt="2022-01-11T21:01:06.488" v="3" actId="113"/>
          <ac:spMkLst>
            <pc:docMk/>
            <pc:sldMk cId="317246185" sldId="261"/>
            <ac:spMk id="2" creationId="{431EF034-4C32-7643-BBF8-C0012B32FDCB}"/>
          </ac:spMkLst>
        </pc:spChg>
      </pc:sldChg>
      <pc:sldChg chg="addSp delSp modSp mod modAnim">
        <pc:chgData name="Pavan Prasad Guruprasad" userId="bd2c6275-bdd9-40d9-8ef0-94e6d65aef12" providerId="ADAL" clId="{409FB3F5-1C3F-4423-B45B-F06DC3A4AFE2}" dt="2022-01-11T21:01:58.881" v="19" actId="1076"/>
        <pc:sldMkLst>
          <pc:docMk/>
          <pc:sldMk cId="2098265079" sldId="262"/>
        </pc:sldMkLst>
        <pc:spChg chg="mod">
          <ac:chgData name="Pavan Prasad Guruprasad" userId="bd2c6275-bdd9-40d9-8ef0-94e6d65aef12" providerId="ADAL" clId="{409FB3F5-1C3F-4423-B45B-F06DC3A4AFE2}" dt="2022-01-11T21:01:18.130" v="13" actId="20577"/>
          <ac:spMkLst>
            <pc:docMk/>
            <pc:sldMk cId="2098265079" sldId="262"/>
            <ac:spMk id="2" creationId="{431EF034-4C32-7643-BBF8-C0012B32FDCB}"/>
          </ac:spMkLst>
        </pc:spChg>
        <pc:spChg chg="del">
          <ac:chgData name="Pavan Prasad Guruprasad" userId="bd2c6275-bdd9-40d9-8ef0-94e6d65aef12" providerId="ADAL" clId="{409FB3F5-1C3F-4423-B45B-F06DC3A4AFE2}" dt="2022-01-11T21:01:21.961" v="14" actId="478"/>
          <ac:spMkLst>
            <pc:docMk/>
            <pc:sldMk cId="2098265079" sldId="262"/>
            <ac:spMk id="3" creationId="{5BFB3D2B-96AB-A14F-9238-11FBE7220001}"/>
          </ac:spMkLst>
        </pc:spChg>
        <pc:spChg chg="add del mod">
          <ac:chgData name="Pavan Prasad Guruprasad" userId="bd2c6275-bdd9-40d9-8ef0-94e6d65aef12" providerId="ADAL" clId="{409FB3F5-1C3F-4423-B45B-F06DC3A4AFE2}" dt="2022-01-11T21:01:23.563" v="15" actId="478"/>
          <ac:spMkLst>
            <pc:docMk/>
            <pc:sldMk cId="2098265079" sldId="262"/>
            <ac:spMk id="5" creationId="{4F141BF9-17ED-42E7-B5E6-A170D157EE63}"/>
          </ac:spMkLst>
        </pc:spChg>
        <pc:picChg chg="add mod modCrop">
          <ac:chgData name="Pavan Prasad Guruprasad" userId="bd2c6275-bdd9-40d9-8ef0-94e6d65aef12" providerId="ADAL" clId="{409FB3F5-1C3F-4423-B45B-F06DC3A4AFE2}" dt="2022-01-11T21:01:58.881" v="19" actId="1076"/>
          <ac:picMkLst>
            <pc:docMk/>
            <pc:sldMk cId="2098265079" sldId="262"/>
            <ac:picMk id="6" creationId="{09CB9458-ADF1-4506-A002-BFE34D3CB4CA}"/>
          </ac:picMkLst>
        </pc:picChg>
      </pc:sldChg>
      <pc:sldChg chg="modSp mod">
        <pc:chgData name="Pavan Prasad Guruprasad" userId="bd2c6275-bdd9-40d9-8ef0-94e6d65aef12" providerId="ADAL" clId="{409FB3F5-1C3F-4423-B45B-F06DC3A4AFE2}" dt="2022-01-12T15:51:48.943" v="59" actId="20577"/>
        <pc:sldMkLst>
          <pc:docMk/>
          <pc:sldMk cId="564924734" sldId="263"/>
        </pc:sldMkLst>
        <pc:spChg chg="mod">
          <ac:chgData name="Pavan Prasad Guruprasad" userId="bd2c6275-bdd9-40d9-8ef0-94e6d65aef12" providerId="ADAL" clId="{409FB3F5-1C3F-4423-B45B-F06DC3A4AFE2}" dt="2022-01-11T21:01:03.270" v="2" actId="113"/>
          <ac:spMkLst>
            <pc:docMk/>
            <pc:sldMk cId="564924734" sldId="263"/>
            <ac:spMk id="2" creationId="{431EF034-4C32-7643-BBF8-C0012B32FDCB}"/>
          </ac:spMkLst>
        </pc:spChg>
        <pc:spChg chg="mod">
          <ac:chgData name="Pavan Prasad Guruprasad" userId="bd2c6275-bdd9-40d9-8ef0-94e6d65aef12" providerId="ADAL" clId="{409FB3F5-1C3F-4423-B45B-F06DC3A4AFE2}" dt="2022-01-12T15:51:48.943" v="59" actId="20577"/>
          <ac:spMkLst>
            <pc:docMk/>
            <pc:sldMk cId="564924734" sldId="263"/>
            <ac:spMk id="3" creationId="{5BFB3D2B-96AB-A14F-9238-11FBE7220001}"/>
          </ac:spMkLst>
        </pc:spChg>
      </pc:sldChg>
    </pc:docChg>
  </pc:docChgLst>
</pc:chgInfo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21" name="Google Shape;2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7"/>
          <p:cNvSpPr txBox="1">
            <a:spLocks noGrp="1"/>
          </p:cNvSpPr>
          <p:nvPr>
            <p:ph type="ctrTitle"/>
          </p:nvPr>
        </p:nvSpPr>
        <p:spPr>
          <a:xfrm>
            <a:off x="356260" y="617247"/>
            <a:ext cx="8711466" cy="2229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6D6"/>
              </a:buClr>
              <a:buSzPts val="7200"/>
              <a:buFont typeface="Arial"/>
              <a:buNone/>
              <a:defRPr sz="7200">
                <a:solidFill>
                  <a:srgbClr val="00A6D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7"/>
          <p:cNvSpPr txBox="1">
            <a:spLocks noGrp="1"/>
          </p:cNvSpPr>
          <p:nvPr>
            <p:ph type="subTitle" idx="1"/>
          </p:nvPr>
        </p:nvSpPr>
        <p:spPr>
          <a:xfrm>
            <a:off x="356260" y="3203297"/>
            <a:ext cx="8513310" cy="1025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8"/>
          <p:cNvSpPr txBox="1">
            <a:spLocks noGrp="1"/>
          </p:cNvSpPr>
          <p:nvPr>
            <p:ph type="title"/>
          </p:nvPr>
        </p:nvSpPr>
        <p:spPr>
          <a:xfrm>
            <a:off x="201881" y="205979"/>
            <a:ext cx="8667689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6D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7" name="Google Shape;17;p8"/>
          <p:cNvSpPr txBox="1">
            <a:spLocks noGrp="1"/>
          </p:cNvSpPr>
          <p:nvPr>
            <p:ph type="body" idx="1"/>
          </p:nvPr>
        </p:nvSpPr>
        <p:spPr>
          <a:xfrm>
            <a:off x="201881" y="1200150"/>
            <a:ext cx="8667689" cy="3486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>
            <a:spLocks noGrp="1"/>
          </p:cNvSpPr>
          <p:nvPr>
            <p:ph type="title"/>
          </p:nvPr>
        </p:nvSpPr>
        <p:spPr>
          <a:xfrm>
            <a:off x="427512" y="205979"/>
            <a:ext cx="8442058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6D6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00A6D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" name="Google Shape;7;p6"/>
          <p:cNvSpPr txBox="1">
            <a:spLocks noGrp="1"/>
          </p:cNvSpPr>
          <p:nvPr>
            <p:ph type="body" idx="1"/>
          </p:nvPr>
        </p:nvSpPr>
        <p:spPr>
          <a:xfrm>
            <a:off x="427512" y="1200150"/>
            <a:ext cx="8442058" cy="3486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A6D6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A6D6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A6D6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p6" descr="TU_P5#white.eps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264" y="4581184"/>
            <a:ext cx="1368883" cy="6324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6"/>
          <p:cNvSpPr txBox="1"/>
          <p:nvPr/>
        </p:nvSpPr>
        <p:spPr>
          <a:xfrm>
            <a:off x="6651560" y="4815702"/>
            <a:ext cx="231637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rgbClr val="00A6D6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rgbClr val="00A6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8" name="Picture 4" descr="TU Delft logo - Mediamatic">
            <a:extLst>
              <a:ext uri="{FF2B5EF4-FFF2-40B4-BE49-F238E27FC236}">
                <a16:creationId xmlns:a16="http://schemas.microsoft.com/office/drawing/2014/main" id="{BBC4D64C-F74F-3746-9E93-F37E1FB24F1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26374"/>
            <a:ext cx="997527" cy="390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"/>
          <p:cNvSpPr txBox="1">
            <a:spLocks noGrp="1"/>
          </p:cNvSpPr>
          <p:nvPr>
            <p:ph type="ctrTitle"/>
          </p:nvPr>
        </p:nvSpPr>
        <p:spPr>
          <a:xfrm>
            <a:off x="646771" y="72950"/>
            <a:ext cx="8069022" cy="21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6D6"/>
              </a:buClr>
              <a:buSzPts val="8800"/>
              <a:buFont typeface="Arial"/>
              <a:buNone/>
            </a:pPr>
            <a:r>
              <a:rPr lang="en-US" sz="3600" b="1" dirty="0"/>
              <a:t>AUTONOMOUS VALET PARKING </a:t>
            </a:r>
            <a:endParaRPr sz="36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1"/>
          <p:cNvSpPr txBox="1">
            <a:spLocks noGrp="1"/>
          </p:cNvSpPr>
          <p:nvPr>
            <p:ph type="subTitle" idx="1"/>
          </p:nvPr>
        </p:nvSpPr>
        <p:spPr>
          <a:xfrm>
            <a:off x="1889650" y="2641975"/>
            <a:ext cx="5892000" cy="22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200" b="1" dirty="0"/>
              <a:t>Group number-19</a:t>
            </a:r>
            <a:endParaRPr sz="22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lang="en-GB" sz="18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1800" dirty="0">
                <a:solidFill>
                  <a:srgbClr val="000000"/>
                </a:solidFill>
                <a:latin typeface="Arial" panose="020B0604020202020204" pitchFamily="34" charset="0"/>
              </a:rPr>
              <a:t>Pavan Prasad HG</a:t>
            </a:r>
            <a:r>
              <a:rPr lang="en-US" sz="1900" dirty="0"/>
              <a:t>	   - 	   5508053</a:t>
            </a:r>
            <a:endParaRPr sz="19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1800" dirty="0">
                <a:solidFill>
                  <a:srgbClr val="000000"/>
                </a:solidFill>
                <a:latin typeface="Arial" panose="020B0604020202020204" pitchFamily="34" charset="0"/>
              </a:rPr>
              <a:t>Marnix Enting</a:t>
            </a:r>
            <a:r>
              <a:rPr lang="en-US" sz="1900" dirty="0"/>
              <a:t>	                 - 	   4659147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1800" dirty="0">
                <a:solidFill>
                  <a:srgbClr val="000000"/>
                </a:solidFill>
                <a:latin typeface="Arial" panose="020B0604020202020204" pitchFamily="34" charset="0"/>
              </a:rPr>
              <a:t>Tishar Sinha</a:t>
            </a:r>
            <a:r>
              <a:rPr lang="en-US" sz="1900" dirty="0"/>
              <a:t>	                 -	   5277876</a:t>
            </a:r>
          </a:p>
          <a:p>
            <a:pPr marL="0" indent="0">
              <a:spcBef>
                <a:spcPts val="0"/>
              </a:spcBef>
            </a:pPr>
            <a:r>
              <a:rPr lang="en-US" sz="1900" dirty="0"/>
              <a:t>Abhishek Kumar Kejriwal	   - 	   5217555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EF034-4C32-7643-BBF8-C0012B32F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Model and Planning</a:t>
            </a:r>
            <a:endParaRPr lang="en-NL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FB3D2B-96AB-A14F-9238-11FBE72200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1881" y="1200149"/>
            <a:ext cx="8667689" cy="3624611"/>
          </a:xfrm>
        </p:spPr>
        <p:txBody>
          <a:bodyPr>
            <a:normAutofit fontScale="85000" lnSpcReduction="20000"/>
          </a:bodyPr>
          <a:lstStyle/>
          <a:p>
            <a:r>
              <a:rPr lang="en-US" sz="1800" b="1" dirty="0"/>
              <a:t>Problem description and Proposed Solution:</a:t>
            </a:r>
          </a:p>
          <a:p>
            <a:pPr lvl="1"/>
            <a:r>
              <a:rPr lang="en-US" sz="1800" dirty="0"/>
              <a:t>Inefficiency in finding a parking slot in large parking spaces (such as airport, malls etc.)</a:t>
            </a:r>
          </a:p>
          <a:p>
            <a:pPr lvl="1"/>
            <a:r>
              <a:rPr lang="en-US" sz="1800" dirty="0"/>
              <a:t>Car navigating to the nearest parking slot autonomously</a:t>
            </a:r>
          </a:p>
          <a:p>
            <a:pPr marL="571500" lvl="1" indent="0">
              <a:buNone/>
            </a:pPr>
            <a:endParaRPr lang="en-US" sz="1400" dirty="0"/>
          </a:p>
          <a:p>
            <a:r>
              <a:rPr lang="en-US" sz="1800" b="1" dirty="0"/>
              <a:t>Environment : </a:t>
            </a:r>
            <a:r>
              <a:rPr lang="en-US" sz="1800" dirty="0"/>
              <a:t>Parking Garage with </a:t>
            </a:r>
            <a:r>
              <a:rPr lang="en-US" sz="1800" b="1" dirty="0"/>
              <a:t> </a:t>
            </a:r>
            <a:r>
              <a:rPr lang="en-US" sz="1800" dirty="0"/>
              <a:t>Perpendicular Parking </a:t>
            </a:r>
          </a:p>
          <a:p>
            <a:pPr marL="114300" indent="0">
              <a:buNone/>
            </a:pPr>
            <a:r>
              <a:rPr lang="en-US" sz="1800" dirty="0"/>
              <a:t>	                 Occupancy grid map of size (1000 x 1000).</a:t>
            </a:r>
          </a:p>
          <a:p>
            <a:pPr marL="114300" indent="0">
              <a:buNone/>
            </a:pPr>
            <a:r>
              <a:rPr lang="en-US" sz="1800" dirty="0"/>
              <a:t>                                </a:t>
            </a:r>
            <a:r>
              <a:rPr lang="en-US" sz="1800" b="1" dirty="0"/>
              <a:t>Workspace: </a:t>
            </a:r>
            <a:r>
              <a:rPr lang="en-US" sz="1800" dirty="0"/>
              <a:t>R</a:t>
            </a:r>
            <a:r>
              <a:rPr lang="en-US" sz="1800" baseline="30000" dirty="0"/>
              <a:t>2</a:t>
            </a:r>
          </a:p>
          <a:p>
            <a:pPr marL="114300" indent="0">
              <a:buNone/>
            </a:pPr>
            <a:r>
              <a:rPr lang="en-US" sz="1800" baseline="30000" dirty="0"/>
              <a:t>                                                </a:t>
            </a:r>
            <a:r>
              <a:rPr lang="en-US" sz="1800" b="1" dirty="0"/>
              <a:t>Configuration Space: </a:t>
            </a:r>
            <a:r>
              <a:rPr lang="en-US" sz="1800" dirty="0"/>
              <a:t>R</a:t>
            </a:r>
            <a:r>
              <a:rPr lang="en-US" sz="1800" baseline="30000" dirty="0"/>
              <a:t>2 </a:t>
            </a:r>
            <a:r>
              <a:rPr lang="en-US" sz="1800"/>
              <a:t>x S</a:t>
            </a:r>
            <a:r>
              <a:rPr lang="en-US" sz="1800" baseline="30000"/>
              <a:t>1</a:t>
            </a:r>
            <a:endParaRPr lang="en-US" sz="1800" dirty="0"/>
          </a:p>
          <a:p>
            <a:pPr marL="114300" indent="0">
              <a:buNone/>
            </a:pPr>
            <a:endParaRPr lang="en-US" sz="1800" dirty="0"/>
          </a:p>
          <a:p>
            <a:r>
              <a:rPr lang="en-US" sz="1800" b="1" dirty="0"/>
              <a:t>Selected Path Planners: </a:t>
            </a:r>
          </a:p>
          <a:p>
            <a:pPr lvl="1"/>
            <a:r>
              <a:rPr lang="en-US" sz="1800" dirty="0"/>
              <a:t>RRT*      </a:t>
            </a:r>
          </a:p>
          <a:p>
            <a:pPr lvl="1"/>
            <a:r>
              <a:rPr lang="en-US" sz="1800" dirty="0"/>
              <a:t>A*</a:t>
            </a:r>
          </a:p>
          <a:p>
            <a:pPr lvl="1"/>
            <a:r>
              <a:rPr lang="en-US" sz="1800" b="1" dirty="0"/>
              <a:t>Bi-directional A*</a:t>
            </a:r>
          </a:p>
          <a:p>
            <a:pPr marL="571500" lvl="1" indent="0">
              <a:buNone/>
            </a:pPr>
            <a:endParaRPr lang="en-US" sz="1800" b="1" dirty="0"/>
          </a:p>
          <a:p>
            <a:r>
              <a:rPr lang="en-US" sz="1800" b="1" dirty="0"/>
              <a:t>Controller: </a:t>
            </a:r>
            <a:r>
              <a:rPr lang="en-US" sz="1800" dirty="0"/>
              <a:t>Car Kinematic model (Bicycle Model) with MPC</a:t>
            </a:r>
            <a:endParaRPr lang="en-NL" sz="1800" dirty="0"/>
          </a:p>
        </p:txBody>
      </p:sp>
    </p:spTree>
    <p:extLst>
      <p:ext uri="{BB962C8B-B14F-4D97-AF65-F5344CB8AC3E}">
        <p14:creationId xmlns:p14="http://schemas.microsoft.com/office/powerpoint/2010/main" val="564924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EF034-4C32-7643-BBF8-C0012B32F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Results</a:t>
            </a:r>
            <a:endParaRPr lang="en-NL" b="1" dirty="0"/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11E8305A-5983-EC42-B0DA-20CEB4D14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969" y="1153297"/>
            <a:ext cx="3100516" cy="3010448"/>
          </a:xfrm>
          <a:prstGeom prst="rect">
            <a:avLst/>
          </a:prstGeom>
        </p:spPr>
      </p:pic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A0BDA3F8-C898-F94A-839F-1E1437F75C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7935" y="363871"/>
            <a:ext cx="3632887" cy="2155068"/>
          </a:xfrm>
          <a:prstGeom prst="rect">
            <a:avLst/>
          </a:prstGeom>
        </p:spPr>
      </p:pic>
      <p:pic>
        <p:nvPicPr>
          <p:cNvPr id="10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368F43B1-AD8A-AA43-B699-37002ED7C8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3144" y="2457207"/>
            <a:ext cx="3632887" cy="2155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46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EF034-4C32-7643-BBF8-C0012B32F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Results - Video</a:t>
            </a:r>
            <a:endParaRPr lang="en-NL" b="1" dirty="0"/>
          </a:p>
        </p:txBody>
      </p:sp>
      <p:pic>
        <p:nvPicPr>
          <p:cNvPr id="6" name="Recording_BiAstar">
            <a:hlinkClick r:id="" action="ppaction://media"/>
            <a:extLst>
              <a:ext uri="{FF2B5EF4-FFF2-40B4-BE49-F238E27FC236}">
                <a16:creationId xmlns:a16="http://schemas.microsoft.com/office/drawing/2014/main" id="{09CB9458-ADF1-4506-A002-BFE34D3CB4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3527" b="31835"/>
          <a:stretch/>
        </p:blipFill>
        <p:spPr>
          <a:xfrm>
            <a:off x="2812973" y="999041"/>
            <a:ext cx="3335066" cy="3506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265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EF034-4C32-7643-BBF8-C0012B32F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Discussion</a:t>
            </a:r>
            <a:endParaRPr lang="en-NL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FB3D2B-96AB-A14F-9238-11FBE72200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600" b="1" dirty="0"/>
              <a:t>Conclusion:</a:t>
            </a:r>
          </a:p>
          <a:p>
            <a:pPr lvl="1"/>
            <a:r>
              <a:rPr lang="en-US" sz="1500" dirty="0"/>
              <a:t>Of all the selected path planners, Bi-Directional A* works the fastest for this application.</a:t>
            </a:r>
          </a:p>
          <a:p>
            <a:pPr lvl="1"/>
            <a:r>
              <a:rPr lang="en-US" sz="1500" dirty="0"/>
              <a:t>RRT* proves to be slower when the obstacle space is </a:t>
            </a:r>
            <a:r>
              <a:rPr lang="en-US" sz="1500"/>
              <a:t>large.</a:t>
            </a:r>
            <a:endParaRPr lang="en-US" sz="1500" dirty="0"/>
          </a:p>
          <a:p>
            <a:pPr lvl="1"/>
            <a:r>
              <a:rPr lang="en-US" sz="1500" dirty="0"/>
              <a:t>Fairly Robust and smooth.</a:t>
            </a:r>
          </a:p>
          <a:p>
            <a:pPr marL="571500" lvl="1" indent="0">
              <a:buNone/>
            </a:pPr>
            <a:endParaRPr lang="en-US" sz="1200" dirty="0"/>
          </a:p>
          <a:p>
            <a:r>
              <a:rPr lang="en-US" sz="1600" b="1" dirty="0"/>
              <a:t>Improvements and Future work:</a:t>
            </a:r>
          </a:p>
          <a:p>
            <a:pPr lvl="1"/>
            <a:r>
              <a:rPr lang="en-US" sz="1500" dirty="0"/>
              <a:t>Parking maneuver can be smoother.</a:t>
            </a:r>
          </a:p>
          <a:p>
            <a:pPr lvl="1"/>
            <a:r>
              <a:rPr lang="en-US" sz="1500" dirty="0"/>
              <a:t>Directionality of the car can be added.</a:t>
            </a:r>
          </a:p>
          <a:p>
            <a:pPr lvl="1"/>
            <a:r>
              <a:rPr lang="en-US" sz="1500" dirty="0"/>
              <a:t>Simultaneous implementation for multiple cars.</a:t>
            </a:r>
          </a:p>
          <a:p>
            <a:pPr lvl="1"/>
            <a:r>
              <a:rPr lang="en-US" sz="1500" dirty="0"/>
              <a:t>Inclusion of dynamic obstacles</a:t>
            </a:r>
          </a:p>
        </p:txBody>
      </p:sp>
    </p:spTree>
    <p:extLst>
      <p:ext uri="{BB962C8B-B14F-4D97-AF65-F5344CB8AC3E}">
        <p14:creationId xmlns:p14="http://schemas.microsoft.com/office/powerpoint/2010/main" val="3573130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U Delft">
      <a:dk1>
        <a:srgbClr val="000000"/>
      </a:dk1>
      <a:lt1>
        <a:srgbClr val="FFFFFF"/>
      </a:lt1>
      <a:dk2>
        <a:srgbClr val="00A6D6"/>
      </a:dk2>
      <a:lt2>
        <a:srgbClr val="FFFFFF"/>
      </a:lt2>
      <a:accent1>
        <a:srgbClr val="A5CA1A"/>
      </a:accent1>
      <a:accent2>
        <a:srgbClr val="E21A1A"/>
      </a:accent2>
      <a:accent3>
        <a:srgbClr val="6D177F"/>
      </a:accent3>
      <a:accent4>
        <a:srgbClr val="E64616"/>
      </a:accent4>
      <a:accent5>
        <a:srgbClr val="008891"/>
      </a:accent5>
      <a:accent6>
        <a:srgbClr val="6B8689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197</Words>
  <Application>Microsoft Office PowerPoint</Application>
  <PresentationFormat>On-screen Show (16:9)</PresentationFormat>
  <Paragraphs>36</Paragraphs>
  <Slides>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Arial</vt:lpstr>
      <vt:lpstr>Office Theme</vt:lpstr>
      <vt:lpstr>AUTONOMOUS VALET PARKING </vt:lpstr>
      <vt:lpstr>Model and Planning</vt:lpstr>
      <vt:lpstr>Results</vt:lpstr>
      <vt:lpstr>Results - Video</vt:lpstr>
      <vt:lpstr>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Saskia de Been</dc:creator>
  <cp:lastModifiedBy>Pavan Prasad Guruprasad</cp:lastModifiedBy>
  <cp:revision>3</cp:revision>
  <dcterms:created xsi:type="dcterms:W3CDTF">2015-07-09T11:57:30Z</dcterms:created>
  <dcterms:modified xsi:type="dcterms:W3CDTF">2022-01-12T15:51:51Z</dcterms:modified>
</cp:coreProperties>
</file>